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81" r:id="rId3"/>
    <p:sldId id="801" r:id="rId4"/>
    <p:sldId id="800" r:id="rId5"/>
    <p:sldId id="803" r:id="rId6"/>
    <p:sldId id="802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57">
          <p15:clr>
            <a:srgbClr val="A4A3A4"/>
          </p15:clr>
        </p15:guide>
        <p15:guide id="2" pos="54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Rosenberg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0"/>
    <a:srgbClr val="FFFFFF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7" autoAdjust="0"/>
  </p:normalViewPr>
  <p:slideViewPr>
    <p:cSldViewPr snapToGrid="0" showGuides="1">
      <p:cViewPr varScale="1">
        <p:scale>
          <a:sx n="146" d="100"/>
          <a:sy n="146" d="100"/>
        </p:scale>
        <p:origin x="516" y="120"/>
      </p:cViewPr>
      <p:guideLst>
        <p:guide orient="horz" pos="857"/>
        <p:guide pos="54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88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AD51FEA-B31B-7842-B169-568B56CA4CC9}" type="datetimeFigureOut">
              <a:rPr lang="fr-CA"/>
              <a:pPr>
                <a:defRPr/>
              </a:pPr>
              <a:t>2019-11-15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2F47BB27-55D8-6A4B-A827-6F726F3DB6B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169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0B6B976C-7354-B048-93BD-070274332AEB}" type="datetimeFigureOut">
              <a:rPr lang="fr-CA"/>
              <a:pPr>
                <a:defRPr/>
              </a:pPr>
              <a:t>2019-11-15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08B8B9F-3799-5A44-8F04-BA0A602EC9F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3407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060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857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684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25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037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927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64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799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8191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585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996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8B9F-3799-5A44-8F04-BA0A602EC9F5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546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- Pavillon R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fond finaux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232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999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467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ble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665663"/>
            <a:ext cx="1503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4672013"/>
            <a:ext cx="704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999"/>
          </a:xfrm>
        </p:spPr>
        <p:txBody>
          <a:bodyPr/>
          <a:lstStyle>
            <a:lvl1pPr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05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155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42" y="87476"/>
            <a:ext cx="486339" cy="55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298" y="206375"/>
            <a:ext cx="8223502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419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oir et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672013"/>
            <a:ext cx="704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665663"/>
            <a:ext cx="1503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69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 no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crchum.pc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6289675"/>
            <a:ext cx="15208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665663"/>
            <a:ext cx="1503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4672013"/>
            <a:ext cx="704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99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733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nde ve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100"/>
            <a:ext cx="9144000" cy="139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64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alve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/>
          <a:stretch>
            <a:fillRect/>
          </a:stretch>
        </p:blipFill>
        <p:spPr bwMode="auto">
          <a:xfrm>
            <a:off x="344488" y="0"/>
            <a:ext cx="2903537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noFill/>
          <a:ln>
            <a:noFill/>
          </a:ln>
        </p:spPr>
        <p:txBody>
          <a:bodyPr/>
          <a:lstStyle>
            <a:lvl1pPr>
              <a:defRPr sz="3600" b="1">
                <a:latin typeface="+mj-lt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854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604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2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1868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fond finaux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675188"/>
            <a:ext cx="7064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670425"/>
            <a:ext cx="1503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2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811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 - English Pavillon R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nglai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" y="0"/>
            <a:ext cx="913587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334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de 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354"/>
            <a:ext cx="8229600" cy="2635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189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73175"/>
            <a:ext cx="4038600" cy="31347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73175"/>
            <a:ext cx="4038600" cy="31347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300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D19EF-0E65-44D2-A72C-00693F8117C2}" type="datetime1">
              <a:rPr lang="fr-CA" smtClean="0"/>
              <a:t>2019-11-15</a:t>
            </a:fld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B515-3BE8-415F-969F-8DFECB50D70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695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-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9302"/>
            <a:ext cx="1636712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532441" y="4787763"/>
            <a:ext cx="38576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0640-CE22-451B-843C-13CEB8F7C40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1074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- Pavillon R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fond finaux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05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English Pavillon R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nglai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" y="0"/>
            <a:ext cx="913587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560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 Titre - ADN Fond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fond finaux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124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English ADN Fond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nglai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" y="0"/>
            <a:ext cx="913587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2018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 Titre - ADN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fond finaux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057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English ADN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nglai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" y="0"/>
            <a:ext cx="913587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6588" y="1885452"/>
            <a:ext cx="6841758" cy="857250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904425" y="3751075"/>
            <a:ext cx="6824384" cy="869772"/>
          </a:xfrm>
          <a:noFill/>
          <a:ln>
            <a:noFill/>
          </a:ln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538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nd ve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665663"/>
            <a:ext cx="15033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4672013"/>
            <a:ext cx="704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0488"/>
            <a:ext cx="8229600" cy="3047205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918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0488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28" name="Image 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675188"/>
            <a:ext cx="7064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670425"/>
            <a:ext cx="15033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25" r:id="rId2"/>
    <p:sldLayoutId id="2147484013" r:id="rId3"/>
    <p:sldLayoutId id="2147484026" r:id="rId4"/>
    <p:sldLayoutId id="2147484014" r:id="rId5"/>
    <p:sldLayoutId id="2147484027" r:id="rId6"/>
    <p:sldLayoutId id="2147484015" r:id="rId7"/>
    <p:sldLayoutId id="2147484028" r:id="rId8"/>
    <p:sldLayoutId id="2147484016" r:id="rId9"/>
    <p:sldLayoutId id="2147484008" r:id="rId10"/>
    <p:sldLayoutId id="2147484017" r:id="rId11"/>
    <p:sldLayoutId id="2147484009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10" r:id="rId20"/>
    <p:sldLayoutId id="2147484011" r:id="rId21"/>
    <p:sldLayoutId id="2147484032" r:id="rId22"/>
    <p:sldLayoutId id="2147484033" r:id="rId2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hyperlink" Target="https://betterfigures.org/2015/06/23/picking-a-colour-scale-for-scientific-graphics/" TargetMode="External"/><Relationship Id="rId4" Type="http://schemas.openxmlformats.org/officeDocument/2006/relationships/hyperlink" Target="https://www.elsevier.com/connect/11-steps-to-structuring-a-science-paper-editors-will-take-serious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736" y="1885452"/>
            <a:ext cx="9006436" cy="857250"/>
          </a:xfrm>
        </p:spPr>
        <p:txBody>
          <a:bodyPr/>
          <a:lstStyle/>
          <a:p>
            <a:pPr algn="ctr"/>
            <a:r>
              <a:rPr lang="en-CA" sz="3600" dirty="0"/>
              <a:t>How to write a good research paper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85192" y="2855336"/>
            <a:ext cx="8263154" cy="201524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b="1" dirty="0"/>
              <a:t>Naglaa H. Shoukry, BPharm, PhD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CA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Professor of Medicine, </a:t>
            </a:r>
            <a:r>
              <a:rPr lang="en-CA" dirty="0" err="1"/>
              <a:t>Université</a:t>
            </a:r>
            <a:r>
              <a:rPr lang="en-CA" dirty="0"/>
              <a:t> de Montréal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Centre de </a:t>
            </a:r>
            <a:r>
              <a:rPr lang="en-CA" dirty="0" err="1"/>
              <a:t>Recherche</a:t>
            </a:r>
            <a:r>
              <a:rPr lang="en-CA" dirty="0"/>
              <a:t> du CHUM, Montréal, QC, Canada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dirty="0"/>
              <a:t>Director, Canadian Network on Hepatitis C (</a:t>
            </a:r>
            <a:r>
              <a:rPr lang="en-CA" dirty="0" err="1"/>
              <a:t>CanHepC</a:t>
            </a:r>
            <a:r>
              <a:rPr lang="en-CA" dirty="0"/>
              <a:t>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Naglaa.shoukry@umontreal.ca</a:t>
            </a:r>
            <a:endParaRPr lang="en-CA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0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Results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408384"/>
            <a:ext cx="8393185" cy="45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Use subheadings that correspond more or less to your figures.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Subheading should be the main message in your paragraph.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Be concise.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Describe your results in a logical way with key conclusions. Do not discuss.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End each paragraph with the main conclusion of that section to lead into the next one.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Avoid superlatives (higher, lower, the highest,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). Be specific!!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If you say significant, use the p-value.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Avoid using references here.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4748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Methods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408384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Write the methods as you are doing your experiments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Note the specific tools you use (ex. Software version, antibody clone, source, strains of mice,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Most journals now request detailed methods section within the supplementary with a detailed reagent list including catalog numbers.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3305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Discussion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408384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3-4 paragraphs maximum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Focus on the key references that support or contradict your conclusions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Start with a short summary paragraph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2-3 key discussion points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Limitations paragraph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Conclusions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2875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Introduction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408384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3-4 paragraphs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is known?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is the remaining question you are trying to answer?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Why was this not answered before/limitations?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is your hypothesis and objectives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How you plan to do that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Focus on the main papers that relate to your topic. This is not a review article.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4704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Abstract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408384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Be concise and to the point. This is the first thing the editors will read to decide whether to send your paper for review or not.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Avoid non-specific terms or words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Avoid “first” “Unprecedented”. Etc.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5249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Title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631179"/>
            <a:ext cx="8393185" cy="39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Concise and summarizes the main message from your paper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Catchy title but not cheesy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0142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Acknowledgments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631179"/>
            <a:ext cx="8393185" cy="39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People who helped you but who do not qualify as authors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Technological platforms at your institute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Research subjects, study nurses, specific databases or biobanks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/>
              <a:t>Funding sources (especially </a:t>
            </a:r>
            <a:r>
              <a:rPr lang="en-US" sz="2000" dirty="0" err="1"/>
              <a:t>CanHepC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83943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Keywords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631179"/>
            <a:ext cx="8393185" cy="39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Important for indexing and assigning the right reviewers.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Avoid broad words and words in your title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67339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References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631179"/>
            <a:ext cx="8393185" cy="39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Format references according to journal specification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Avoid using too many references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Always better to use the original reference rather than a review article unless there are many of them.</a:t>
            </a:r>
            <a:endParaRPr lang="en-US" dirty="0"/>
          </a:p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9440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General consideration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631179"/>
            <a:ext cx="8393185" cy="39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Language and grammar. Have your manuscript proof read by other colleagues, especially if English is not your native language.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Most institutes have professional text editors. It is worth the money.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Be concise and to the point. It is a scientific paper not a novel so every word counts.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Avoid repetition.</a:t>
            </a: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 picture/figure is always worth a thousand words.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8594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What is a good paper?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1063587"/>
            <a:ext cx="8393185" cy="3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Good science is the start but not the end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A good paper tells an interesting and logical story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Ground breaking results are worth nothing if they are not well presented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Presentation and story telling can make less ground breaking results more interesting</a:t>
            </a:r>
          </a:p>
        </p:txBody>
      </p:sp>
    </p:spTree>
    <p:extLst>
      <p:ext uri="{BB962C8B-B14F-4D97-AF65-F5344CB8AC3E}">
        <p14:creationId xmlns:p14="http://schemas.microsoft.com/office/powerpoint/2010/main" val="183998945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6428" y="1754959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13337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References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2301" y="1063587"/>
            <a:ext cx="8763674" cy="382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11 steps to structuring a science paper editors will take seriously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By Angel Borja, PhD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+mn-lt"/>
                <a:hlinkClick r:id="rId4"/>
              </a:rPr>
              <a:t>https://www.elsevier.com/connect/11-steps-to-structuring-a-science-paper-editors-will-take-seriously</a:t>
            </a: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Picking A </a:t>
            </a:r>
            <a:r>
              <a:rPr lang="en-US" dirty="0" err="1">
                <a:latin typeface="+mn-lt"/>
              </a:rPr>
              <a:t>Colour</a:t>
            </a:r>
            <a:r>
              <a:rPr lang="en-US" dirty="0">
                <a:latin typeface="+mn-lt"/>
              </a:rPr>
              <a:t> Scale For Scientific Graphics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by Doug </a:t>
            </a:r>
            <a:r>
              <a:rPr lang="en-US" dirty="0" err="1">
                <a:latin typeface="+mn-lt"/>
              </a:rPr>
              <a:t>McNeall</a:t>
            </a: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+mn-lt"/>
                <a:hlinkClick r:id="rId5"/>
              </a:rPr>
              <a:t>https://betterfigures.org/2015/06/23/picking-a-colour-scale-for-scientific-graphics/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568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Sections of an article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744467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Title,  Abstract, Keywords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Introduction: What did you/others do? Why did you do it?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Methods: How did you do it?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Results: What did you find?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Discussion: What does it all mean?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Conclusion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Acknowledgements, References and Supporting Materials</a:t>
            </a:r>
          </a:p>
        </p:txBody>
      </p:sp>
    </p:spTree>
    <p:extLst>
      <p:ext uri="{BB962C8B-B14F-4D97-AF65-F5344CB8AC3E}">
        <p14:creationId xmlns:p14="http://schemas.microsoft.com/office/powerpoint/2010/main" val="8727279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BDD30-8A72-4E52-832A-A670B42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086"/>
            <a:ext cx="8229600" cy="65138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Order of writing</a:t>
            </a:r>
            <a:endParaRPr lang="fr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76314-8DAE-46C7-B7D3-8740DCB8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9271"/>
            <a:ext cx="8686800" cy="4411143"/>
          </a:xfrm>
        </p:spPr>
        <p:txBody>
          <a:bodyPr numCol="2"/>
          <a:lstStyle/>
          <a:p>
            <a:r>
              <a:rPr lang="en-US" sz="2000" dirty="0"/>
              <a:t>Figures and tables</a:t>
            </a:r>
          </a:p>
          <a:p>
            <a:r>
              <a:rPr lang="en-US" sz="2000" dirty="0"/>
              <a:t>Results</a:t>
            </a:r>
          </a:p>
          <a:p>
            <a:r>
              <a:rPr lang="en-US" sz="2000" dirty="0"/>
              <a:t>Methods</a:t>
            </a:r>
          </a:p>
          <a:p>
            <a:r>
              <a:rPr lang="en-US" sz="2000" dirty="0"/>
              <a:t>Discussion</a:t>
            </a:r>
          </a:p>
          <a:p>
            <a:r>
              <a:rPr lang="en-US" sz="2000" dirty="0"/>
              <a:t>Conclusion</a:t>
            </a:r>
          </a:p>
          <a:p>
            <a:r>
              <a:rPr lang="en-US" sz="2000" dirty="0"/>
              <a:t>Introduction</a:t>
            </a:r>
          </a:p>
          <a:p>
            <a:r>
              <a:rPr lang="en-US" sz="2000" dirty="0"/>
              <a:t>Abstract</a:t>
            </a:r>
          </a:p>
          <a:p>
            <a:r>
              <a:rPr lang="en-US" sz="2000" dirty="0"/>
              <a:t>Concise and descriptive Title</a:t>
            </a:r>
          </a:p>
          <a:p>
            <a:r>
              <a:rPr lang="en-US" sz="2000" dirty="0"/>
              <a:t>Keywords </a:t>
            </a:r>
          </a:p>
          <a:p>
            <a:r>
              <a:rPr lang="en-US" sz="2000" dirty="0"/>
              <a:t>Acknowledgements</a:t>
            </a:r>
          </a:p>
          <a:p>
            <a:r>
              <a:rPr lang="en-US" sz="2000" dirty="0"/>
              <a:t>Format References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2052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Before you start?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744467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Outline the key messages of your paper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Select your target journal and check their specifications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Be reasonable/realistic in your selection of a target journal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598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Figures and Tables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744467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Outline the key messages of your paper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One Figure/Table per message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Start working on your figures early in your project to make sure you have a logical story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The Figures and Figure legends should be a stand-alone entity and tell a compelling story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You don’t have to show every experiment you did nor in the same order that you did it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1013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Figures and Tables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408384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Figure versus Table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Select the right graph/representation for the data you are trying to show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err="1">
                <a:latin typeface="+mn-lt"/>
              </a:rPr>
              <a:t>Colours</a:t>
            </a:r>
            <a:r>
              <a:rPr lang="en-US" dirty="0">
                <a:latin typeface="+mn-lt"/>
              </a:rPr>
              <a:t> vs Black and white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Font and Font size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Alignment of figures and panels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The final figure will have to fit on one page or less of </a:t>
            </a:r>
            <a:r>
              <a:rPr lang="en-US">
                <a:latin typeface="+mn-lt"/>
              </a:rPr>
              <a:t>the </a:t>
            </a:r>
            <a:r>
              <a:rPr lang="en-US" smtClean="0">
                <a:latin typeface="+mn-lt"/>
              </a:rPr>
              <a:t>printed </a:t>
            </a:r>
            <a:r>
              <a:rPr lang="en-US" dirty="0">
                <a:latin typeface="+mn-lt"/>
              </a:rPr>
              <a:t>manuscript. Take that in consideration.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For submission, all panels of the same figure should be on one page preferably also with the figure legend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All panels should say something new. Do not duplicate.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5072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0" y="-20241"/>
            <a:ext cx="617220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  <a:latin typeface="+mj-lt"/>
              </a:rPr>
              <a:t>Figures and Tables</a:t>
            </a:r>
          </a:p>
        </p:txBody>
      </p:sp>
      <p:sp>
        <p:nvSpPr>
          <p:cNvPr id="102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407" y="408384"/>
            <a:ext cx="8393185" cy="41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For photographs/ microscopy, always add a clear scale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Minimum manipulations for photos or scans of gels, etc. Check journal specification. Never throw away your original plots.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Add (N=) of subjects or animals preferably on the figure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Specify replicates, limit of detections, thresholds, etc.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Use appropriate statistical tests and indicate on figure and figure legends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Have a clean results/data file per graph.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61570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CRCHUM_UdeM_16_9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CRCHUM_UdeM_16_9</Template>
  <TotalTime>2137</TotalTime>
  <Words>895</Words>
  <Application>Microsoft Office PowerPoint</Application>
  <PresentationFormat>Affichage à l'écran (16:9)</PresentationFormat>
  <Paragraphs>147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CRCHUM_UdeM_16_9</vt:lpstr>
      <vt:lpstr>How to write a good research paper</vt:lpstr>
      <vt:lpstr>Présentation PowerPoint</vt:lpstr>
      <vt:lpstr>Présentation PowerPoint</vt:lpstr>
      <vt:lpstr>Présentation PowerPoint</vt:lpstr>
      <vt:lpstr>Order of writing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p0076977</dc:creator>
  <cp:lastModifiedBy>Choucha Norma</cp:lastModifiedBy>
  <cp:revision>296</cp:revision>
  <dcterms:created xsi:type="dcterms:W3CDTF">2015-06-01T17:48:25Z</dcterms:created>
  <dcterms:modified xsi:type="dcterms:W3CDTF">2019-11-15T16:51:49Z</dcterms:modified>
</cp:coreProperties>
</file>